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4" r:id="rId2"/>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9966FF"/>
    <a:srgbClr val="FF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43" autoAdjust="0"/>
    <p:restoredTop sz="87483" autoAdjust="0"/>
  </p:normalViewPr>
  <p:slideViewPr>
    <p:cSldViewPr>
      <p:cViewPr>
        <p:scale>
          <a:sx n="50" d="100"/>
          <a:sy n="50" d="100"/>
        </p:scale>
        <p:origin x="-2040"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CED734-3B18-448B-BE7D-BD241C974FF2}" type="datetimeFigureOut">
              <a:rPr lang="en-US" smtClean="0"/>
              <a:t>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5E8E0C-C526-4487-B4AD-2123CCAC0573}" type="slidenum">
              <a:rPr lang="en-US" smtClean="0"/>
              <a:t>‹#›</a:t>
            </a:fld>
            <a:endParaRPr lang="en-US"/>
          </a:p>
        </p:txBody>
      </p:sp>
    </p:spTree>
    <p:extLst>
      <p:ext uri="{BB962C8B-B14F-4D97-AF65-F5344CB8AC3E}">
        <p14:creationId xmlns:p14="http://schemas.microsoft.com/office/powerpoint/2010/main" val="42260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5E8E0C-C526-4487-B4AD-2123CCAC0573}" type="slidenum">
              <a:rPr lang="en-US" smtClean="0"/>
              <a:t>1</a:t>
            </a:fld>
            <a:endParaRPr lang="en-US"/>
          </a:p>
        </p:txBody>
      </p:sp>
    </p:spTree>
    <p:extLst>
      <p:ext uri="{BB962C8B-B14F-4D97-AF65-F5344CB8AC3E}">
        <p14:creationId xmlns:p14="http://schemas.microsoft.com/office/powerpoint/2010/main" val="3314658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Summarize the lesson.</a:t>
            </a:r>
          </a:p>
          <a:p>
            <a:pPr marL="171450" indent="-171450">
              <a:buFont typeface="Arial" pitchFamily="34" charset="0"/>
              <a:buChar char="•"/>
            </a:pPr>
            <a:r>
              <a:rPr lang="en-US" dirty="0" smtClean="0"/>
              <a:t>Ask</a:t>
            </a:r>
            <a:r>
              <a:rPr lang="en-US" baseline="0" dirty="0" smtClean="0"/>
              <a:t> the students to answer the activities provided at the end of the lesson.</a:t>
            </a:r>
            <a:endParaRPr lang="en-US" dirty="0"/>
          </a:p>
        </p:txBody>
      </p:sp>
      <p:sp>
        <p:nvSpPr>
          <p:cNvPr id="4" name="Slide Number Placeholder 3"/>
          <p:cNvSpPr>
            <a:spLocks noGrp="1"/>
          </p:cNvSpPr>
          <p:nvPr>
            <p:ph type="sldNum" sz="quarter" idx="10"/>
          </p:nvPr>
        </p:nvSpPr>
        <p:spPr/>
        <p:txBody>
          <a:bodyPr/>
          <a:lstStyle/>
          <a:p>
            <a:fld id="{265E8E0C-C526-4487-B4AD-2123CCAC0573}" type="slidenum">
              <a:rPr lang="en-US" smtClean="0"/>
              <a:t>18</a:t>
            </a:fld>
            <a:endParaRPr lang="en-US"/>
          </a:p>
        </p:txBody>
      </p:sp>
    </p:spTree>
    <p:extLst>
      <p:ext uri="{BB962C8B-B14F-4D97-AF65-F5344CB8AC3E}">
        <p14:creationId xmlns:p14="http://schemas.microsoft.com/office/powerpoint/2010/main" val="3879081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5E8E0C-C526-4487-B4AD-2123CCAC0573}" type="slidenum">
              <a:rPr lang="en-US" smtClean="0"/>
              <a:t>2</a:t>
            </a:fld>
            <a:endParaRPr lang="en-US"/>
          </a:p>
        </p:txBody>
      </p:sp>
    </p:spTree>
    <p:extLst>
      <p:ext uri="{BB962C8B-B14F-4D97-AF65-F5344CB8AC3E}">
        <p14:creationId xmlns:p14="http://schemas.microsoft.com/office/powerpoint/2010/main" val="3959410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After laying</a:t>
            </a:r>
            <a:r>
              <a:rPr lang="en-US" baseline="0" dirty="0" smtClean="0"/>
              <a:t> down the objectives of the lesson, ask the students to answer the pre-test. Indicate that the purpose of the test is to measure or determine their prior knowledge of the lesson. (Note: apply to all lessons)</a:t>
            </a:r>
          </a:p>
        </p:txBody>
      </p:sp>
      <p:sp>
        <p:nvSpPr>
          <p:cNvPr id="4" name="Slide Number Placeholder 3"/>
          <p:cNvSpPr>
            <a:spLocks noGrp="1"/>
          </p:cNvSpPr>
          <p:nvPr>
            <p:ph type="sldNum" sz="quarter" idx="10"/>
          </p:nvPr>
        </p:nvSpPr>
        <p:spPr/>
        <p:txBody>
          <a:bodyPr/>
          <a:lstStyle/>
          <a:p>
            <a:fld id="{265E8E0C-C526-4487-B4AD-2123CCAC0573}" type="slidenum">
              <a:rPr lang="en-US" smtClean="0"/>
              <a:t>3</a:t>
            </a:fld>
            <a:endParaRPr lang="en-US"/>
          </a:p>
        </p:txBody>
      </p:sp>
    </p:spTree>
    <p:extLst>
      <p:ext uri="{BB962C8B-B14F-4D97-AF65-F5344CB8AC3E}">
        <p14:creationId xmlns:p14="http://schemas.microsoft.com/office/powerpoint/2010/main" val="353276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Ask the students</a:t>
            </a:r>
            <a:r>
              <a:rPr lang="en-US" baseline="0" dirty="0" smtClean="0"/>
              <a:t> to discuss with the class how important ICT is to their daily activities.</a:t>
            </a:r>
          </a:p>
          <a:p>
            <a:pPr marL="171450" indent="-171450">
              <a:buFont typeface="Arial" pitchFamily="34" charset="0"/>
              <a:buChar char="•"/>
            </a:pPr>
            <a:r>
              <a:rPr lang="en-US" baseline="0" dirty="0" smtClean="0"/>
              <a:t>Discuss with the class how ICT has affected the Philippines in different aspects of living (e.g., economic, social, etc.).</a:t>
            </a:r>
          </a:p>
        </p:txBody>
      </p:sp>
      <p:sp>
        <p:nvSpPr>
          <p:cNvPr id="4" name="Slide Number Placeholder 3"/>
          <p:cNvSpPr>
            <a:spLocks noGrp="1"/>
          </p:cNvSpPr>
          <p:nvPr>
            <p:ph type="sldNum" sz="quarter" idx="10"/>
          </p:nvPr>
        </p:nvSpPr>
        <p:spPr/>
        <p:txBody>
          <a:bodyPr/>
          <a:lstStyle/>
          <a:p>
            <a:fld id="{265E8E0C-C526-4487-B4AD-2123CCAC0573}" type="slidenum">
              <a:rPr lang="en-US" smtClean="0"/>
              <a:t>4</a:t>
            </a:fld>
            <a:endParaRPr lang="en-US"/>
          </a:p>
        </p:txBody>
      </p:sp>
    </p:spTree>
    <p:extLst>
      <p:ext uri="{BB962C8B-B14F-4D97-AF65-F5344CB8AC3E}">
        <p14:creationId xmlns:p14="http://schemas.microsoft.com/office/powerpoint/2010/main" val="1586666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Ask the students to give examples of websites they use that allow</a:t>
            </a:r>
            <a:r>
              <a:rPr lang="en-US" baseline="0" dirty="0" smtClean="0"/>
              <a:t> them to interact with the page.</a:t>
            </a:r>
            <a:endParaRPr lang="en-US" dirty="0"/>
          </a:p>
        </p:txBody>
      </p:sp>
      <p:sp>
        <p:nvSpPr>
          <p:cNvPr id="4" name="Slide Number Placeholder 3"/>
          <p:cNvSpPr>
            <a:spLocks noGrp="1"/>
          </p:cNvSpPr>
          <p:nvPr>
            <p:ph type="sldNum" sz="quarter" idx="10"/>
          </p:nvPr>
        </p:nvSpPr>
        <p:spPr/>
        <p:txBody>
          <a:bodyPr/>
          <a:lstStyle/>
          <a:p>
            <a:fld id="{265E8E0C-C526-4487-B4AD-2123CCAC0573}" type="slidenum">
              <a:rPr lang="en-US" smtClean="0"/>
              <a:t>7</a:t>
            </a:fld>
            <a:endParaRPr lang="en-US"/>
          </a:p>
        </p:txBody>
      </p:sp>
    </p:spTree>
    <p:extLst>
      <p:ext uri="{BB962C8B-B14F-4D97-AF65-F5344CB8AC3E}">
        <p14:creationId xmlns:p14="http://schemas.microsoft.com/office/powerpoint/2010/main" val="1028913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5E8E0C-C526-4487-B4AD-2123CCAC0573}" type="slidenum">
              <a:rPr lang="en-US" smtClean="0"/>
              <a:t>8</a:t>
            </a:fld>
            <a:endParaRPr lang="en-US"/>
          </a:p>
        </p:txBody>
      </p:sp>
    </p:spTree>
    <p:extLst>
      <p:ext uri="{BB962C8B-B14F-4D97-AF65-F5344CB8AC3E}">
        <p14:creationId xmlns:p14="http://schemas.microsoft.com/office/powerpoint/2010/main" val="2565407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2"/>
          <p:cNvSpPr>
            <a:spLocks noGrp="1"/>
          </p:cNvSpPr>
          <p:nvPr>
            <p:ph type="body" idx="1"/>
          </p:nvPr>
        </p:nvSpPr>
        <p:spPr/>
        <p:txBody>
          <a:bodyPr>
            <a:normAutofit/>
          </a:bodyPr>
          <a:lstStyle/>
          <a:p>
            <a:pPr marL="171450" indent="-171450">
              <a:buFont typeface="Arial" pitchFamily="34" charset="0"/>
              <a:buChar char="•"/>
            </a:pPr>
            <a:r>
              <a:rPr lang="en-PH" dirty="0" smtClean="0"/>
              <a:t>As a summary, compare and contrast webs 1.0, 2.0, 3.0.</a:t>
            </a:r>
            <a:endParaRPr lang="en-I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Ask</a:t>
            </a:r>
            <a:r>
              <a:rPr lang="en-US" baseline="0" dirty="0" smtClean="0"/>
              <a:t> the students to give examples of websites for each of the types of social media.</a:t>
            </a:r>
            <a:endParaRPr lang="en-US" dirty="0"/>
          </a:p>
        </p:txBody>
      </p:sp>
      <p:sp>
        <p:nvSpPr>
          <p:cNvPr id="4" name="Slide Number Placeholder 3"/>
          <p:cNvSpPr>
            <a:spLocks noGrp="1"/>
          </p:cNvSpPr>
          <p:nvPr>
            <p:ph type="sldNum" sz="quarter" idx="10"/>
          </p:nvPr>
        </p:nvSpPr>
        <p:spPr/>
        <p:txBody>
          <a:bodyPr/>
          <a:lstStyle/>
          <a:p>
            <a:fld id="{265E8E0C-C526-4487-B4AD-2123CCAC0573}" type="slidenum">
              <a:rPr lang="en-US" smtClean="0"/>
              <a:t>16</a:t>
            </a:fld>
            <a:endParaRPr lang="en-US"/>
          </a:p>
        </p:txBody>
      </p:sp>
    </p:spTree>
    <p:extLst>
      <p:ext uri="{BB962C8B-B14F-4D97-AF65-F5344CB8AC3E}">
        <p14:creationId xmlns:p14="http://schemas.microsoft.com/office/powerpoint/2010/main" val="3242083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Provide</a:t>
            </a:r>
            <a:r>
              <a:rPr lang="en-US" baseline="0" dirty="0" smtClean="0"/>
              <a:t> a simple description for each type of OS.</a:t>
            </a:r>
          </a:p>
          <a:p>
            <a:pPr marL="171450" indent="-171450">
              <a:buFont typeface="Arial" pitchFamily="34" charset="0"/>
              <a:buChar char="•"/>
            </a:pPr>
            <a:r>
              <a:rPr lang="en-US" baseline="0" dirty="0" smtClean="0"/>
              <a:t>Give examples of gadgets that use each kind of OS.</a:t>
            </a:r>
            <a:endParaRPr lang="en-US" dirty="0"/>
          </a:p>
        </p:txBody>
      </p:sp>
      <p:sp>
        <p:nvSpPr>
          <p:cNvPr id="4" name="Slide Number Placeholder 3"/>
          <p:cNvSpPr>
            <a:spLocks noGrp="1"/>
          </p:cNvSpPr>
          <p:nvPr>
            <p:ph type="sldNum" sz="quarter" idx="10"/>
          </p:nvPr>
        </p:nvSpPr>
        <p:spPr/>
        <p:txBody>
          <a:bodyPr/>
          <a:lstStyle/>
          <a:p>
            <a:fld id="{265E8E0C-C526-4487-B4AD-2123CCAC0573}" type="slidenum">
              <a:rPr lang="en-US" smtClean="0"/>
              <a:t>17</a:t>
            </a:fld>
            <a:endParaRPr lang="en-US"/>
          </a:p>
        </p:txBody>
      </p:sp>
    </p:spTree>
    <p:extLst>
      <p:ext uri="{BB962C8B-B14F-4D97-AF65-F5344CB8AC3E}">
        <p14:creationId xmlns:p14="http://schemas.microsoft.com/office/powerpoint/2010/main" val="283817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4328EE8-E360-49DF-8490-69F7E71F6C55}" type="slidenum">
              <a:rPr lang="es-ES"/>
              <a:pPr>
                <a:defRPr/>
              </a:pPr>
              <a:t>‹#›</a:t>
            </a:fld>
            <a:endParaRPr lang="es-ES"/>
          </a:p>
        </p:txBody>
      </p:sp>
    </p:spTree>
    <p:extLst>
      <p:ext uri="{BB962C8B-B14F-4D97-AF65-F5344CB8AC3E}">
        <p14:creationId xmlns:p14="http://schemas.microsoft.com/office/powerpoint/2010/main" val="25832217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DEA3F7F-9B23-4CB7-9C82-92434654FFA9}" type="slidenum">
              <a:rPr lang="es-ES"/>
              <a:pPr>
                <a:defRPr/>
              </a:pPr>
              <a:t>‹#›</a:t>
            </a:fld>
            <a:endParaRPr lang="es-ES"/>
          </a:p>
        </p:txBody>
      </p:sp>
    </p:spTree>
    <p:extLst>
      <p:ext uri="{BB962C8B-B14F-4D97-AF65-F5344CB8AC3E}">
        <p14:creationId xmlns:p14="http://schemas.microsoft.com/office/powerpoint/2010/main" val="374138475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39380EC-6D6A-4C6F-9081-0F11749E2F39}" type="slidenum">
              <a:rPr lang="es-ES"/>
              <a:pPr>
                <a:defRPr/>
              </a:pPr>
              <a:t>‹#›</a:t>
            </a:fld>
            <a:endParaRPr lang="es-ES"/>
          </a:p>
        </p:txBody>
      </p:sp>
    </p:spTree>
    <p:extLst>
      <p:ext uri="{BB962C8B-B14F-4D97-AF65-F5344CB8AC3E}">
        <p14:creationId xmlns:p14="http://schemas.microsoft.com/office/powerpoint/2010/main" val="152964865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5C3FEDF-D837-4686-B81B-3EFD5F2227C8}" type="slidenum">
              <a:rPr lang="es-ES"/>
              <a:pPr>
                <a:defRPr/>
              </a:pPr>
              <a:t>‹#›</a:t>
            </a:fld>
            <a:endParaRPr lang="es-ES"/>
          </a:p>
        </p:txBody>
      </p:sp>
    </p:spTree>
    <p:extLst>
      <p:ext uri="{BB962C8B-B14F-4D97-AF65-F5344CB8AC3E}">
        <p14:creationId xmlns:p14="http://schemas.microsoft.com/office/powerpoint/2010/main" val="111399200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D769488-9184-4D54-94A6-F4EF2EBBD2F8}" type="slidenum">
              <a:rPr lang="es-ES"/>
              <a:pPr>
                <a:defRPr/>
              </a:pPr>
              <a:t>‹#›</a:t>
            </a:fld>
            <a:endParaRPr lang="es-ES"/>
          </a:p>
        </p:txBody>
      </p:sp>
    </p:spTree>
    <p:extLst>
      <p:ext uri="{BB962C8B-B14F-4D97-AF65-F5344CB8AC3E}">
        <p14:creationId xmlns:p14="http://schemas.microsoft.com/office/powerpoint/2010/main" val="266823894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3790D46-0F6E-4A2E-BFC5-C952AA5DD194}" type="slidenum">
              <a:rPr lang="es-ES"/>
              <a:pPr>
                <a:defRPr/>
              </a:pPr>
              <a:t>‹#›</a:t>
            </a:fld>
            <a:endParaRPr lang="es-ES"/>
          </a:p>
        </p:txBody>
      </p:sp>
    </p:spTree>
    <p:extLst>
      <p:ext uri="{BB962C8B-B14F-4D97-AF65-F5344CB8AC3E}">
        <p14:creationId xmlns:p14="http://schemas.microsoft.com/office/powerpoint/2010/main" val="352321584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9DB8EBBA-66DA-42D7-86C8-AED0E31B1121}" type="slidenum">
              <a:rPr lang="es-ES"/>
              <a:pPr>
                <a:defRPr/>
              </a:pPr>
              <a:t>‹#›</a:t>
            </a:fld>
            <a:endParaRPr lang="es-ES"/>
          </a:p>
        </p:txBody>
      </p:sp>
    </p:spTree>
    <p:extLst>
      <p:ext uri="{BB962C8B-B14F-4D97-AF65-F5344CB8AC3E}">
        <p14:creationId xmlns:p14="http://schemas.microsoft.com/office/powerpoint/2010/main" val="118773147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B87D3BF5-5ED8-478B-B883-1D07E2411EE2}" type="slidenum">
              <a:rPr lang="es-ES"/>
              <a:pPr>
                <a:defRPr/>
              </a:pPr>
              <a:t>‹#›</a:t>
            </a:fld>
            <a:endParaRPr lang="es-ES"/>
          </a:p>
        </p:txBody>
      </p:sp>
    </p:spTree>
    <p:extLst>
      <p:ext uri="{BB962C8B-B14F-4D97-AF65-F5344CB8AC3E}">
        <p14:creationId xmlns:p14="http://schemas.microsoft.com/office/powerpoint/2010/main" val="23014421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E2D22B81-2DFF-4E0B-954E-5395A20891DF}" type="slidenum">
              <a:rPr lang="es-ES"/>
              <a:pPr>
                <a:defRPr/>
              </a:pPr>
              <a:t>‹#›</a:t>
            </a:fld>
            <a:endParaRPr lang="es-ES"/>
          </a:p>
        </p:txBody>
      </p:sp>
    </p:spTree>
    <p:extLst>
      <p:ext uri="{BB962C8B-B14F-4D97-AF65-F5344CB8AC3E}">
        <p14:creationId xmlns:p14="http://schemas.microsoft.com/office/powerpoint/2010/main" val="896547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8FA4651-004B-4F82-8072-1297AAEF29EE}" type="slidenum">
              <a:rPr lang="es-ES"/>
              <a:pPr>
                <a:defRPr/>
              </a:pPr>
              <a:t>‹#›</a:t>
            </a:fld>
            <a:endParaRPr lang="es-ES"/>
          </a:p>
        </p:txBody>
      </p:sp>
    </p:spTree>
    <p:extLst>
      <p:ext uri="{BB962C8B-B14F-4D97-AF65-F5344CB8AC3E}">
        <p14:creationId xmlns:p14="http://schemas.microsoft.com/office/powerpoint/2010/main" val="336610715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EEDE758-7E19-4700-9609-FC737CD6558E}" type="slidenum">
              <a:rPr lang="es-ES"/>
              <a:pPr>
                <a:defRPr/>
              </a:pPr>
              <a:t>‹#›</a:t>
            </a:fld>
            <a:endParaRPr lang="es-ES"/>
          </a:p>
        </p:txBody>
      </p:sp>
    </p:spTree>
    <p:extLst>
      <p:ext uri="{BB962C8B-B14F-4D97-AF65-F5344CB8AC3E}">
        <p14:creationId xmlns:p14="http://schemas.microsoft.com/office/powerpoint/2010/main" val="383817258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s-E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45BB3EF-492F-42B5-AC0A-4BBA5E8C6A2C}" type="slidenum">
              <a:rPr lang="es-ES"/>
              <a:pPr>
                <a:defRPr/>
              </a:pPr>
              <a:t>‹#›</a:t>
            </a:fld>
            <a:endParaRPr lang="es-ES"/>
          </a:p>
        </p:txBody>
      </p:sp>
      <p:pic>
        <p:nvPicPr>
          <p:cNvPr id="3"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980728"/>
            <a:ext cx="7272808" cy="707886"/>
          </a:xfrm>
          <a:prstGeom prst="rect">
            <a:avLst/>
          </a:prstGeom>
          <a:noFill/>
        </p:spPr>
        <p:txBody>
          <a:bodyPr wrap="square" rtlCol="0">
            <a:spAutoFit/>
          </a:bodyPr>
          <a:lstStyle/>
          <a:p>
            <a:pPr algn="ctr"/>
            <a:r>
              <a:rPr lang="en-US" sz="4000" b="1" u="sng" dirty="0" smtClean="0">
                <a:latin typeface="Andale Mono"/>
                <a:cs typeface="Andale Mono"/>
              </a:rPr>
              <a:t>ICT in </a:t>
            </a:r>
            <a:r>
              <a:rPr lang="en-US" sz="4000" b="1" u="sng" dirty="0">
                <a:latin typeface="Andale Mono"/>
                <a:cs typeface="Andale Mono"/>
              </a:rPr>
              <a:t>O</a:t>
            </a:r>
            <a:r>
              <a:rPr lang="en-US" sz="4000" b="1" u="sng" dirty="0" smtClean="0">
                <a:latin typeface="Andale Mono"/>
                <a:cs typeface="Andale Mono"/>
              </a:rPr>
              <a:t>ur Everyday Lives:</a:t>
            </a:r>
          </a:p>
        </p:txBody>
      </p:sp>
      <p:sp>
        <p:nvSpPr>
          <p:cNvPr id="3" name="TextBox 2"/>
          <p:cNvSpPr txBox="1"/>
          <p:nvPr/>
        </p:nvSpPr>
        <p:spPr>
          <a:xfrm>
            <a:off x="1115616" y="2924944"/>
            <a:ext cx="7128792" cy="2246769"/>
          </a:xfrm>
          <a:prstGeom prst="rect">
            <a:avLst/>
          </a:prstGeom>
          <a:noFill/>
        </p:spPr>
        <p:txBody>
          <a:bodyPr wrap="square" rtlCol="0">
            <a:spAutoFit/>
          </a:bodyPr>
          <a:lstStyle/>
          <a:p>
            <a:pPr marL="285750" indent="-285750">
              <a:buFont typeface="Arial"/>
              <a:buChar char="•"/>
            </a:pPr>
            <a:r>
              <a:rPr lang="en-US" sz="2800" dirty="0" smtClean="0">
                <a:latin typeface="Andale Mono"/>
                <a:cs typeface="Andale Mono"/>
              </a:rPr>
              <a:t>Online platforms, Sites, and Content</a:t>
            </a:r>
          </a:p>
          <a:p>
            <a:pPr marL="285750" indent="-285750">
              <a:buFont typeface="Arial"/>
              <a:buChar char="•"/>
            </a:pPr>
            <a:r>
              <a:rPr lang="en-US" sz="2800" dirty="0" smtClean="0">
                <a:latin typeface="Andale Mono"/>
                <a:cs typeface="Andale Mono"/>
              </a:rPr>
              <a:t>Web 2.0 and Web 3.0</a:t>
            </a:r>
          </a:p>
          <a:p>
            <a:pPr marL="285750" indent="-285750">
              <a:buFont typeface="Arial"/>
              <a:buChar char="•"/>
            </a:pPr>
            <a:r>
              <a:rPr lang="en-US" sz="2800" dirty="0" smtClean="0">
                <a:latin typeface="Andale Mono"/>
                <a:cs typeface="Andale Mono"/>
              </a:rPr>
              <a:t>The World Wide Web</a:t>
            </a:r>
          </a:p>
          <a:p>
            <a:pPr marL="285750" indent="-285750">
              <a:buFont typeface="Arial"/>
              <a:buChar char="•"/>
            </a:pPr>
            <a:r>
              <a:rPr lang="en-US" sz="2800" dirty="0" smtClean="0">
                <a:latin typeface="Andale Mono"/>
                <a:cs typeface="Andale Mono"/>
              </a:rPr>
              <a:t>Trends in ICT</a:t>
            </a:r>
            <a:endParaRPr lang="en-US" sz="2800" dirty="0">
              <a:latin typeface="Andale Mono"/>
              <a:cs typeface="Andale Mono"/>
            </a:endParaRPr>
          </a:p>
        </p:txBody>
      </p:sp>
    </p:spTree>
    <p:extLst>
      <p:ext uri="{BB962C8B-B14F-4D97-AF65-F5344CB8AC3E}">
        <p14:creationId xmlns:p14="http://schemas.microsoft.com/office/powerpoint/2010/main" val="42766131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412776"/>
            <a:ext cx="8136904" cy="5432256"/>
          </a:xfrm>
          <a:prstGeom prst="rect">
            <a:avLst/>
          </a:prstGeom>
          <a:noFill/>
        </p:spPr>
        <p:txBody>
          <a:bodyPr wrap="square" rtlCol="0">
            <a:spAutoFit/>
          </a:bodyPr>
          <a:lstStyle/>
          <a:p>
            <a:pPr marL="457200" indent="-457200">
              <a:buFont typeface="+mj-lt"/>
              <a:buAutoNum type="arabicPeriod" startAt="3"/>
            </a:pPr>
            <a:r>
              <a:rPr lang="en-US" sz="2350" b="1" dirty="0" smtClean="0"/>
              <a:t>Long Tail. </a:t>
            </a:r>
            <a:r>
              <a:rPr lang="en-US" sz="2350" dirty="0" smtClean="0"/>
              <a:t>Services are offered on demand rather than on a one-time purchase. In certain cases, time-based pricing is better than file-size-based pricing or vice versa. This is synonymous to subscribing to a data plan that charges you for the amount of time you spent in the Internet, or a data plan that charges you for the amount of bandwidth you used.</a:t>
            </a:r>
          </a:p>
          <a:p>
            <a:pPr marL="457200" indent="-457200">
              <a:buFont typeface="+mj-lt"/>
              <a:buAutoNum type="arabicPeriod" startAt="3"/>
            </a:pPr>
            <a:endParaRPr lang="en-US" sz="2350" dirty="0" smtClean="0"/>
          </a:p>
          <a:p>
            <a:pPr marL="457200" indent="-457200">
              <a:buFont typeface="+mj-lt"/>
              <a:buAutoNum type="arabicPeriod" startAt="3"/>
            </a:pPr>
            <a:r>
              <a:rPr lang="en-US" sz="2350" b="1" dirty="0" smtClean="0"/>
              <a:t>User Participation. </a:t>
            </a:r>
            <a:r>
              <a:rPr lang="en-US" sz="2350" dirty="0" smtClean="0"/>
              <a:t>The owner of the website is not the only one who is able to put content. Others are able to place a content of their own by means of comment, reviews, and evaluation. Some websites allow readers to comment on an article, participate in a poll, or review a specific product (e.g., Amazon.com, online stores). </a:t>
            </a:r>
          </a:p>
          <a:p>
            <a:endParaRPr lang="en-US" dirty="0" smtClean="0"/>
          </a:p>
        </p:txBody>
      </p:sp>
      <p:sp>
        <p:nvSpPr>
          <p:cNvPr id="6" name="Rectangle 5"/>
          <p:cNvSpPr/>
          <p:nvPr/>
        </p:nvSpPr>
        <p:spPr>
          <a:xfrm>
            <a:off x="1331640" y="620688"/>
            <a:ext cx="6538343" cy="769441"/>
          </a:xfrm>
          <a:prstGeom prst="rect">
            <a:avLst/>
          </a:prstGeom>
          <a:noFill/>
        </p:spPr>
        <p:txBody>
          <a:bodyPr wrap="none" lIns="91440" tIns="45720" rIns="91440" bIns="45720">
            <a:spAutoFit/>
          </a:bodyPr>
          <a:lstStyle/>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Features of Web 2.0 </a:t>
            </a:r>
          </a:p>
        </p:txBody>
      </p:sp>
    </p:spTree>
    <p:extLst>
      <p:ext uri="{BB962C8B-B14F-4D97-AF65-F5344CB8AC3E}">
        <p14:creationId xmlns:p14="http://schemas.microsoft.com/office/powerpoint/2010/main" val="426057382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640" y="620688"/>
            <a:ext cx="6538343" cy="769441"/>
          </a:xfrm>
          <a:prstGeom prst="rect">
            <a:avLst/>
          </a:prstGeom>
          <a:noFill/>
        </p:spPr>
        <p:txBody>
          <a:bodyPr wrap="none" lIns="91440" tIns="45720" rIns="91440" bIns="45720">
            <a:spAutoFit/>
          </a:bodyPr>
          <a:lstStyle/>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Features of Web 2.0 </a:t>
            </a:r>
          </a:p>
        </p:txBody>
      </p:sp>
      <p:sp>
        <p:nvSpPr>
          <p:cNvPr id="6" name="Rectangle 5"/>
          <p:cNvSpPr/>
          <p:nvPr/>
        </p:nvSpPr>
        <p:spPr>
          <a:xfrm>
            <a:off x="323528" y="1268760"/>
            <a:ext cx="8136904" cy="5401479"/>
          </a:xfrm>
          <a:prstGeom prst="rect">
            <a:avLst/>
          </a:prstGeom>
        </p:spPr>
        <p:txBody>
          <a:bodyPr wrap="square">
            <a:spAutoFit/>
          </a:bodyPr>
          <a:lstStyle/>
          <a:p>
            <a:pPr marL="457200" indent="-457200" algn="just">
              <a:buFont typeface="+mj-lt"/>
              <a:buAutoNum type="arabicPeriod" startAt="5"/>
            </a:pPr>
            <a:r>
              <a:rPr lang="en-US" sz="2300" b="1" dirty="0" smtClean="0"/>
              <a:t>Software </a:t>
            </a:r>
            <a:r>
              <a:rPr lang="en-US" sz="2300" b="1" dirty="0"/>
              <a:t>as a </a:t>
            </a:r>
            <a:r>
              <a:rPr lang="en-US" sz="2300" b="1" dirty="0" smtClean="0"/>
              <a:t>Service. </a:t>
            </a:r>
            <a:r>
              <a:rPr lang="en-US" sz="2300" dirty="0" smtClean="0"/>
              <a:t>Users </a:t>
            </a:r>
            <a:r>
              <a:rPr lang="en-US" sz="2300" dirty="0"/>
              <a:t>will subscribe to a software only when needed rather than purchasing them. This is a cheaper option if you do not always need to use a software. For instance, Google Docs is a free web-based application that allows the user to create and edit word processing and spreadsheet documents online. When you need a software, like a Word Processor, you can purchase it for a one-time huge amount and install it in your computer and it is yours forever. Software as a service allows you to “rent” a software for a minimal fee. </a:t>
            </a:r>
            <a:endParaRPr lang="en-US" sz="2300" dirty="0" smtClean="0"/>
          </a:p>
          <a:p>
            <a:pPr marL="457200" indent="-457200" algn="just">
              <a:buFont typeface="+mj-lt"/>
              <a:buAutoNum type="arabicPeriod" startAt="5"/>
            </a:pPr>
            <a:endParaRPr lang="en-US" sz="2300" b="1" dirty="0"/>
          </a:p>
          <a:p>
            <a:pPr marL="457200" indent="-457200" algn="just">
              <a:buFont typeface="+mj-lt"/>
              <a:buAutoNum type="arabicPeriod" startAt="5"/>
            </a:pPr>
            <a:r>
              <a:rPr lang="en-US" sz="2300" b="1" dirty="0" smtClean="0"/>
              <a:t>Mass Participation. </a:t>
            </a:r>
            <a:r>
              <a:rPr lang="en-US" sz="2300" dirty="0" smtClean="0"/>
              <a:t>It is a </a:t>
            </a:r>
            <a:r>
              <a:rPr lang="en-US" sz="2300" dirty="0"/>
              <a:t>diverse information sharing through universal web access. Since most users can use the Internet, Web 2.0’s content is based on people from various </a:t>
            </a:r>
            <a:r>
              <a:rPr lang="en-US" sz="2300" dirty="0" smtClean="0"/>
              <a:t>cultures.</a:t>
            </a:r>
            <a:endParaRPr lang="en-US" sz="2300" dirty="0"/>
          </a:p>
        </p:txBody>
      </p:sp>
    </p:spTree>
    <p:extLst>
      <p:ext uri="{BB962C8B-B14F-4D97-AF65-F5344CB8AC3E}">
        <p14:creationId xmlns:p14="http://schemas.microsoft.com/office/powerpoint/2010/main" val="385658353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692696"/>
            <a:ext cx="7338606" cy="1446550"/>
          </a:xfrm>
          <a:prstGeom prst="rect">
            <a:avLst/>
          </a:prstGeom>
          <a:noFill/>
        </p:spPr>
        <p:txBody>
          <a:bodyPr wrap="square" lIns="91440" tIns="45720" rIns="91440" bIns="45720">
            <a:spAutoFit/>
          </a:bodyPr>
          <a:lstStyle/>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Web 3.0 and the Semantic Web </a:t>
            </a:r>
          </a:p>
        </p:txBody>
      </p:sp>
      <p:sp>
        <p:nvSpPr>
          <p:cNvPr id="5" name="TextBox 4"/>
          <p:cNvSpPr txBox="1"/>
          <p:nvPr/>
        </p:nvSpPr>
        <p:spPr>
          <a:xfrm>
            <a:off x="1115616" y="2492896"/>
            <a:ext cx="6768752" cy="954107"/>
          </a:xfrm>
          <a:prstGeom prst="rect">
            <a:avLst/>
          </a:prstGeom>
          <a:noFill/>
        </p:spPr>
        <p:txBody>
          <a:bodyPr wrap="square" rtlCol="0">
            <a:spAutoFit/>
          </a:bodyPr>
          <a:lstStyle/>
          <a:p>
            <a:pPr algn="just"/>
            <a:r>
              <a:rPr lang="en-US" sz="2800" dirty="0"/>
              <a:t>The </a:t>
            </a:r>
            <a:r>
              <a:rPr lang="en-US" sz="2800" i="1" dirty="0"/>
              <a:t>Semantic Web </a:t>
            </a:r>
            <a:r>
              <a:rPr lang="en-US" sz="2800" dirty="0"/>
              <a:t>is a movement led by the World Wide Web Consortium (W3C). </a:t>
            </a:r>
          </a:p>
        </p:txBody>
      </p:sp>
      <p:sp>
        <p:nvSpPr>
          <p:cNvPr id="6" name="TextBox 5"/>
          <p:cNvSpPr txBox="1"/>
          <p:nvPr/>
        </p:nvSpPr>
        <p:spPr>
          <a:xfrm>
            <a:off x="1187624" y="4005064"/>
            <a:ext cx="6696744" cy="1384995"/>
          </a:xfrm>
          <a:prstGeom prst="rect">
            <a:avLst/>
          </a:prstGeom>
          <a:noFill/>
        </p:spPr>
        <p:txBody>
          <a:bodyPr wrap="square" rtlCol="0">
            <a:spAutoFit/>
          </a:bodyPr>
          <a:lstStyle/>
          <a:p>
            <a:pPr algn="just"/>
            <a:r>
              <a:rPr lang="en-US" sz="2800" dirty="0"/>
              <a:t>The W3C standard encourages web developers to include semantic content in their web pages. </a:t>
            </a:r>
          </a:p>
        </p:txBody>
      </p:sp>
    </p:spTree>
    <p:extLst>
      <p:ext uri="{BB962C8B-B14F-4D97-AF65-F5344CB8AC3E}">
        <p14:creationId xmlns:p14="http://schemas.microsoft.com/office/powerpoint/2010/main" val="211359772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548680"/>
            <a:ext cx="7416824" cy="5509200"/>
          </a:xfrm>
          <a:prstGeom prst="rect">
            <a:avLst/>
          </a:prstGeom>
          <a:noFill/>
        </p:spPr>
        <p:txBody>
          <a:bodyPr wrap="square" rtlCol="0">
            <a:spAutoFit/>
          </a:bodyPr>
          <a:lstStyle/>
          <a:p>
            <a:pPr algn="just"/>
            <a:r>
              <a:rPr lang="en-US" sz="3200" dirty="0" smtClean="0"/>
              <a:t>	According </a:t>
            </a:r>
            <a:r>
              <a:rPr lang="en-US" sz="3200" dirty="0"/>
              <a:t>to the W3C, “The Semantic Web provides a common framework that allows data to be shared and reused across application, enterprise, and community boundaries.</a:t>
            </a:r>
            <a:r>
              <a:rPr lang="en-US" sz="3200" dirty="0" smtClean="0"/>
              <a:t>”</a:t>
            </a:r>
          </a:p>
          <a:p>
            <a:pPr algn="just"/>
            <a:endParaRPr lang="en-US" sz="3200" dirty="0"/>
          </a:p>
          <a:p>
            <a:pPr algn="just"/>
            <a:r>
              <a:rPr lang="en-US" sz="3200" dirty="0" smtClean="0"/>
              <a:t>	The </a:t>
            </a:r>
            <a:r>
              <a:rPr lang="en-US" sz="3200" b="1" u="sng" dirty="0"/>
              <a:t>aim</a:t>
            </a:r>
            <a:r>
              <a:rPr lang="en-US" sz="3200" dirty="0"/>
              <a:t> of Web 3.0 is to have machines (or servers) understand the user’s preferences to be able to deliver web content specifically targeting the user</a:t>
            </a:r>
            <a:r>
              <a:rPr lang="en-US" sz="3200" dirty="0" smtClean="0"/>
              <a:t>.</a:t>
            </a:r>
          </a:p>
        </p:txBody>
      </p:sp>
    </p:spTree>
    <p:extLst>
      <p:ext uri="{BB962C8B-B14F-4D97-AF65-F5344CB8AC3E}">
        <p14:creationId xmlns:p14="http://schemas.microsoft.com/office/powerpoint/2010/main" val="359454075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1720" y="620688"/>
            <a:ext cx="5067212" cy="523220"/>
          </a:xfrm>
          <a:prstGeom prst="rect">
            <a:avLst/>
          </a:prstGeom>
          <a:noFill/>
        </p:spPr>
        <p:txBody>
          <a:bodyPr wrap="none" lIns="91440" tIns="45720" rIns="91440" bIns="45720">
            <a:spAutoFit/>
          </a:bodyPr>
          <a:lstStyle/>
          <a:p>
            <a:pPr algn="ctr"/>
            <a:r>
              <a:rPr lang="en-US" sz="2800" b="1" u="sng" dirty="0"/>
              <a:t>S</a:t>
            </a:r>
            <a:r>
              <a:rPr lang="en-US" sz="2800" b="1" u="sng" dirty="0" smtClean="0"/>
              <a:t>everal problems of Web 3.0 </a:t>
            </a:r>
            <a:endParaRPr lang="en-US" sz="2800" b="1" u="sng"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TextBox 5"/>
          <p:cNvSpPr txBox="1"/>
          <p:nvPr/>
        </p:nvSpPr>
        <p:spPr>
          <a:xfrm>
            <a:off x="755576" y="1196752"/>
            <a:ext cx="7776864" cy="5755422"/>
          </a:xfrm>
          <a:prstGeom prst="rect">
            <a:avLst/>
          </a:prstGeom>
          <a:noFill/>
        </p:spPr>
        <p:txBody>
          <a:bodyPr wrap="square" rtlCol="0">
            <a:spAutoFit/>
          </a:bodyPr>
          <a:lstStyle/>
          <a:p>
            <a:pPr algn="just"/>
            <a:r>
              <a:rPr lang="en-US" sz="2000" b="1" dirty="0" smtClean="0"/>
              <a:t>1. Compatibility</a:t>
            </a:r>
          </a:p>
          <a:p>
            <a:pPr algn="just"/>
            <a:r>
              <a:rPr lang="en-US" sz="2000" dirty="0" smtClean="0"/>
              <a:t>	HTML </a:t>
            </a:r>
            <a:r>
              <a:rPr lang="en-US" sz="2000" dirty="0"/>
              <a:t>files and current web browsers could not support Web 3.0. </a:t>
            </a:r>
            <a:endParaRPr lang="en-US" sz="2000" dirty="0" smtClean="0"/>
          </a:p>
          <a:p>
            <a:pPr algn="just"/>
            <a:endParaRPr lang="en-US" sz="1000" dirty="0"/>
          </a:p>
          <a:p>
            <a:pPr algn="just"/>
            <a:r>
              <a:rPr lang="en-US" sz="2000" b="1" dirty="0" smtClean="0"/>
              <a:t>2. Security</a:t>
            </a:r>
          </a:p>
          <a:p>
            <a:pPr algn="just"/>
            <a:r>
              <a:rPr lang="en-US" sz="2000" b="1" dirty="0"/>
              <a:t>	</a:t>
            </a:r>
            <a:r>
              <a:rPr lang="en-US" sz="2000" dirty="0" smtClean="0"/>
              <a:t>The </a:t>
            </a:r>
            <a:r>
              <a:rPr lang="en-US" sz="2000" dirty="0"/>
              <a:t>user’s security is also in question since the machine is saving his or her preferences. </a:t>
            </a:r>
            <a:endParaRPr lang="en-US" sz="2000" dirty="0" smtClean="0"/>
          </a:p>
          <a:p>
            <a:pPr algn="just"/>
            <a:endParaRPr lang="en-US" sz="1000" dirty="0"/>
          </a:p>
          <a:p>
            <a:pPr algn="just"/>
            <a:r>
              <a:rPr lang="en-US" sz="2000" b="1" dirty="0" smtClean="0"/>
              <a:t>3. Vastness</a:t>
            </a:r>
          </a:p>
          <a:p>
            <a:pPr algn="just"/>
            <a:r>
              <a:rPr lang="en-US" sz="2000" b="1" dirty="0"/>
              <a:t>	</a:t>
            </a:r>
            <a:r>
              <a:rPr lang="en-US" sz="2000" dirty="0" smtClean="0"/>
              <a:t>The </a:t>
            </a:r>
            <a:r>
              <a:rPr lang="en-US" sz="2000" dirty="0"/>
              <a:t>World Wide Web already contains billions of web </a:t>
            </a:r>
            <a:r>
              <a:rPr lang="en-US" sz="2000" dirty="0" smtClean="0"/>
              <a:t>pages.</a:t>
            </a:r>
          </a:p>
          <a:p>
            <a:pPr algn="just"/>
            <a:endParaRPr lang="en-US" sz="1000" dirty="0"/>
          </a:p>
          <a:p>
            <a:pPr algn="just"/>
            <a:r>
              <a:rPr lang="en-US" sz="2000" b="1" dirty="0" smtClean="0"/>
              <a:t>4. Vagueness</a:t>
            </a:r>
          </a:p>
          <a:p>
            <a:pPr algn="just"/>
            <a:r>
              <a:rPr lang="en-US" sz="2000" b="1" dirty="0"/>
              <a:t>	</a:t>
            </a:r>
            <a:r>
              <a:rPr lang="en-US" sz="2000" dirty="0" smtClean="0"/>
              <a:t>Certain </a:t>
            </a:r>
            <a:r>
              <a:rPr lang="en-US" sz="2000" dirty="0"/>
              <a:t>words are imprecise. The words “old” and “small” would depend on the user. </a:t>
            </a:r>
            <a:endParaRPr lang="en-US" sz="2000" dirty="0" smtClean="0"/>
          </a:p>
          <a:p>
            <a:pPr algn="just"/>
            <a:endParaRPr lang="en-US" sz="1000" dirty="0"/>
          </a:p>
          <a:p>
            <a:pPr algn="just"/>
            <a:r>
              <a:rPr lang="en-US" sz="2000" b="1" dirty="0" smtClean="0"/>
              <a:t>5. Logic</a:t>
            </a:r>
          </a:p>
          <a:p>
            <a:pPr algn="just"/>
            <a:r>
              <a:rPr lang="en-US" sz="2000" b="1" dirty="0"/>
              <a:t>	</a:t>
            </a:r>
            <a:r>
              <a:rPr lang="en-US" sz="2000" dirty="0" smtClean="0"/>
              <a:t>Since </a:t>
            </a:r>
            <a:r>
              <a:rPr lang="en-US" sz="2000" dirty="0"/>
              <a:t>machines use logic, there are certain limitations for a computer to be able to predict what the user is referring to at a given time. </a:t>
            </a:r>
          </a:p>
        </p:txBody>
      </p:sp>
    </p:spTree>
    <p:extLst>
      <p:ext uri="{BB962C8B-B14F-4D97-AF65-F5344CB8AC3E}">
        <p14:creationId xmlns:p14="http://schemas.microsoft.com/office/powerpoint/2010/main" val="21988280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51720" y="548680"/>
            <a:ext cx="5224545" cy="923330"/>
          </a:xfrm>
          <a:prstGeom prst="rect">
            <a:avLst/>
          </a:prstGeom>
          <a:noFill/>
        </p:spPr>
        <p:txBody>
          <a:bodyPr wrap="none" lIns="91440" tIns="45720" rIns="91440" bIns="45720">
            <a:spAutoFit/>
          </a:bodyPr>
          <a:lstStyle/>
          <a:p>
            <a:pPr algn="ct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Trends</a:t>
            </a:r>
            <a:r>
              <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 ICT </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TextBox 5"/>
          <p:cNvSpPr txBox="1"/>
          <p:nvPr/>
        </p:nvSpPr>
        <p:spPr>
          <a:xfrm>
            <a:off x="683568" y="1556792"/>
            <a:ext cx="7920880" cy="4955203"/>
          </a:xfrm>
          <a:prstGeom prst="rect">
            <a:avLst/>
          </a:prstGeom>
          <a:noFill/>
        </p:spPr>
        <p:txBody>
          <a:bodyPr wrap="square" rtlCol="0">
            <a:spAutoFit/>
          </a:bodyPr>
          <a:lstStyle/>
          <a:p>
            <a:pPr algn="just"/>
            <a:r>
              <a:rPr lang="en-US" sz="2800" dirty="0"/>
              <a:t>1. </a:t>
            </a:r>
            <a:r>
              <a:rPr lang="en-US" sz="2800" b="1" dirty="0"/>
              <a:t>Convergence </a:t>
            </a:r>
            <a:endParaRPr lang="en-US" sz="2800" dirty="0"/>
          </a:p>
          <a:p>
            <a:pPr algn="just"/>
            <a:r>
              <a:rPr lang="en-US" sz="2800" i="1" dirty="0"/>
              <a:t>Technological convergence </a:t>
            </a:r>
            <a:r>
              <a:rPr lang="en-US" sz="2800" dirty="0"/>
              <a:t>is the synergy of technological advancements to work on a similar goal or task. </a:t>
            </a:r>
            <a:endParaRPr lang="en-US" sz="2800" dirty="0" smtClean="0"/>
          </a:p>
          <a:p>
            <a:pPr algn="just"/>
            <a:endParaRPr lang="en-US" sz="2800" dirty="0"/>
          </a:p>
          <a:p>
            <a:pPr algn="just"/>
            <a:r>
              <a:rPr lang="en-US" sz="2800" dirty="0"/>
              <a:t>2. </a:t>
            </a:r>
            <a:r>
              <a:rPr lang="en-US" sz="2800" b="1" dirty="0"/>
              <a:t>Social Media </a:t>
            </a:r>
            <a:endParaRPr lang="en-US" sz="2800" dirty="0"/>
          </a:p>
          <a:p>
            <a:pPr algn="just"/>
            <a:r>
              <a:rPr lang="en-US" sz="2800" i="1" dirty="0"/>
              <a:t>Social media </a:t>
            </a:r>
            <a:r>
              <a:rPr lang="en-US" sz="2800" dirty="0"/>
              <a:t>is a website, application, or online channels that enable web users to create, co-create, discuss, modify, and exchange user-generated content. </a:t>
            </a:r>
            <a:endParaRPr lang="en-US" sz="2800" dirty="0" smtClean="0"/>
          </a:p>
          <a:p>
            <a:endParaRPr lang="en-US" dirty="0"/>
          </a:p>
          <a:p>
            <a:endParaRPr lang="en-US" dirty="0"/>
          </a:p>
        </p:txBody>
      </p:sp>
    </p:spTree>
    <p:extLst>
      <p:ext uri="{BB962C8B-B14F-4D97-AF65-F5344CB8AC3E}">
        <p14:creationId xmlns:p14="http://schemas.microsoft.com/office/powerpoint/2010/main" val="14583523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052736"/>
            <a:ext cx="8640960" cy="5001419"/>
          </a:xfrm>
        </p:spPr>
        <p:txBody>
          <a:bodyPr/>
          <a:lstStyle/>
          <a:p>
            <a:pPr algn="just">
              <a:buAutoNum type="alphaLcPeriod"/>
            </a:pPr>
            <a:r>
              <a:rPr lang="en-US" sz="1800" b="1" dirty="0" smtClean="0"/>
              <a:t>Social Networks</a:t>
            </a:r>
            <a:r>
              <a:rPr lang="en-US" sz="1800" dirty="0" smtClean="0"/>
              <a:t>. These are sites that allow you to connect with other people with the same interests or background.</a:t>
            </a:r>
          </a:p>
          <a:p>
            <a:pPr algn="just">
              <a:buAutoNum type="alphaLcPeriod"/>
            </a:pPr>
            <a:endParaRPr lang="en-US" sz="1800" dirty="0" smtClean="0"/>
          </a:p>
          <a:p>
            <a:pPr algn="just">
              <a:buAutoNum type="alphaLcPeriod"/>
            </a:pPr>
            <a:r>
              <a:rPr lang="en-US" sz="1800" b="1" dirty="0" smtClean="0"/>
              <a:t>Bookmarking </a:t>
            </a:r>
            <a:r>
              <a:rPr lang="en-US" sz="1800" b="1" dirty="0"/>
              <a:t>Sites</a:t>
            </a:r>
            <a:r>
              <a:rPr lang="en-US" sz="1800" dirty="0"/>
              <a:t>. These are sites that allow you to store and manage links to various websites and </a:t>
            </a:r>
            <a:r>
              <a:rPr lang="en-US" sz="1800" dirty="0" smtClean="0"/>
              <a:t>resources.</a:t>
            </a:r>
          </a:p>
          <a:p>
            <a:pPr algn="just">
              <a:buAutoNum type="alphaLcPeriod"/>
            </a:pPr>
            <a:endParaRPr lang="en-US" sz="1800" dirty="0" smtClean="0"/>
          </a:p>
          <a:p>
            <a:pPr algn="just">
              <a:buAutoNum type="alphaLcPeriod"/>
            </a:pPr>
            <a:r>
              <a:rPr lang="en-US" sz="1800" b="1" dirty="0" smtClean="0"/>
              <a:t>Social </a:t>
            </a:r>
            <a:r>
              <a:rPr lang="en-US" sz="1800" b="1" dirty="0"/>
              <a:t>News</a:t>
            </a:r>
            <a:r>
              <a:rPr lang="en-US" sz="1800" dirty="0"/>
              <a:t>. These are sites that allow users to post their own news items or links to other news </a:t>
            </a:r>
            <a:r>
              <a:rPr lang="en-US" sz="1800" dirty="0" smtClean="0"/>
              <a:t>sources.</a:t>
            </a:r>
          </a:p>
          <a:p>
            <a:pPr algn="just">
              <a:buAutoNum type="alphaLcPeriod"/>
            </a:pPr>
            <a:endParaRPr lang="en-US" sz="1800" dirty="0" smtClean="0"/>
          </a:p>
          <a:p>
            <a:pPr algn="just">
              <a:buAutoNum type="alphaLcPeriod"/>
            </a:pPr>
            <a:r>
              <a:rPr lang="en-US" sz="1800" b="1" dirty="0" smtClean="0"/>
              <a:t>Media </a:t>
            </a:r>
            <a:r>
              <a:rPr lang="en-US" sz="1800" b="1" dirty="0"/>
              <a:t>Sharing</a:t>
            </a:r>
            <a:r>
              <a:rPr lang="en-US" sz="1800" dirty="0"/>
              <a:t>. These are sites that allow you to upload and share media content like images, music, and </a:t>
            </a:r>
            <a:r>
              <a:rPr lang="en-US" sz="1800" dirty="0" smtClean="0"/>
              <a:t>video. </a:t>
            </a:r>
          </a:p>
          <a:p>
            <a:pPr algn="just">
              <a:buAutoNum type="alphaLcPeriod"/>
            </a:pPr>
            <a:endParaRPr lang="en-US" sz="1800" dirty="0" smtClean="0"/>
          </a:p>
          <a:p>
            <a:pPr algn="just">
              <a:buAutoNum type="alphaLcPeriod"/>
            </a:pPr>
            <a:r>
              <a:rPr lang="en-US" sz="1800" b="1" dirty="0" err="1" smtClean="0"/>
              <a:t>Microblogging</a:t>
            </a:r>
            <a:r>
              <a:rPr lang="en-US" sz="1800" dirty="0"/>
              <a:t>. These are sites that focus on short updates from the user. </a:t>
            </a:r>
            <a:endParaRPr lang="en-US" sz="1800" dirty="0" smtClean="0"/>
          </a:p>
          <a:p>
            <a:pPr algn="just">
              <a:buAutoNum type="alphaLcPeriod"/>
            </a:pPr>
            <a:endParaRPr lang="en-US" sz="1800" dirty="0" smtClean="0"/>
          </a:p>
          <a:p>
            <a:pPr algn="just">
              <a:buAutoNum type="alphaLcPeriod"/>
            </a:pPr>
            <a:r>
              <a:rPr lang="en-US" sz="1800" b="1" dirty="0" smtClean="0"/>
              <a:t>Blogs </a:t>
            </a:r>
            <a:r>
              <a:rPr lang="en-US" sz="1800" b="1" dirty="0"/>
              <a:t>and Forums</a:t>
            </a:r>
            <a:r>
              <a:rPr lang="en-US" sz="1800" dirty="0"/>
              <a:t>. These websites allow users to post their content. </a:t>
            </a:r>
          </a:p>
        </p:txBody>
      </p:sp>
      <p:sp>
        <p:nvSpPr>
          <p:cNvPr id="5" name="Rectangle 4"/>
          <p:cNvSpPr/>
          <p:nvPr/>
        </p:nvSpPr>
        <p:spPr>
          <a:xfrm>
            <a:off x="1187624" y="332656"/>
            <a:ext cx="6973709" cy="646331"/>
          </a:xfrm>
          <a:prstGeom prst="rect">
            <a:avLst/>
          </a:prstGeom>
          <a:noFill/>
        </p:spPr>
        <p:txBody>
          <a:bodyPr wrap="none" lIns="91440" tIns="45720" rIns="91440" bIns="45720">
            <a:spAutoFit/>
          </a:bodyPr>
          <a:lstStyle/>
          <a:p>
            <a:pPr algn="ctr"/>
            <a:r>
              <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six types of social media: </a:t>
            </a:r>
          </a:p>
        </p:txBody>
      </p:sp>
    </p:spTree>
    <p:extLst>
      <p:ext uri="{BB962C8B-B14F-4D97-AF65-F5344CB8AC3E}">
        <p14:creationId xmlns:p14="http://schemas.microsoft.com/office/powerpoint/2010/main" val="276300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620688"/>
            <a:ext cx="7416824" cy="2677656"/>
          </a:xfrm>
          <a:prstGeom prst="rect">
            <a:avLst/>
          </a:prstGeom>
          <a:noFill/>
        </p:spPr>
        <p:txBody>
          <a:bodyPr wrap="square" rtlCol="0">
            <a:spAutoFit/>
          </a:bodyPr>
          <a:lstStyle/>
          <a:p>
            <a:r>
              <a:rPr lang="en-US" sz="2800" dirty="0"/>
              <a:t>3. </a:t>
            </a:r>
            <a:r>
              <a:rPr lang="en-US" sz="2800" b="1" dirty="0"/>
              <a:t>Mobile Technologies </a:t>
            </a:r>
            <a:endParaRPr lang="en-US" sz="2800" dirty="0"/>
          </a:p>
          <a:p>
            <a:r>
              <a:rPr lang="en-US" sz="2800" dirty="0"/>
              <a:t>The popularity of smartphones and tablets has taken a major rise over the years. This is largely because of the devices’ capability to do tasks that were originally found in personal </a:t>
            </a:r>
            <a:r>
              <a:rPr lang="en-US" sz="2800" dirty="0" smtClean="0"/>
              <a:t>computers. </a:t>
            </a:r>
            <a:endParaRPr lang="en-US" sz="2800" dirty="0"/>
          </a:p>
        </p:txBody>
      </p:sp>
      <p:sp>
        <p:nvSpPr>
          <p:cNvPr id="6" name="Rectangle 5"/>
          <p:cNvSpPr/>
          <p:nvPr/>
        </p:nvSpPr>
        <p:spPr>
          <a:xfrm>
            <a:off x="971600" y="3343632"/>
            <a:ext cx="4369380" cy="400110"/>
          </a:xfrm>
          <a:prstGeom prst="rect">
            <a:avLst/>
          </a:prstGeom>
          <a:noFill/>
        </p:spPr>
        <p:txBody>
          <a:bodyPr wrap="none" lIns="91440" tIns="45720" rIns="91440" bIns="45720">
            <a:spAutoFit/>
          </a:bodyPr>
          <a:lstStyle/>
          <a:p>
            <a:pPr algn="ctr"/>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Kinds of operating systems:</a:t>
            </a:r>
            <a:endPar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TextBox 7"/>
          <p:cNvSpPr txBox="1"/>
          <p:nvPr/>
        </p:nvSpPr>
        <p:spPr>
          <a:xfrm>
            <a:off x="1547664" y="3919696"/>
            <a:ext cx="3600400" cy="2677656"/>
          </a:xfrm>
          <a:prstGeom prst="rect">
            <a:avLst/>
          </a:prstGeom>
          <a:noFill/>
        </p:spPr>
        <p:txBody>
          <a:bodyPr wrap="square" rtlCol="0">
            <a:spAutoFit/>
          </a:bodyPr>
          <a:lstStyle/>
          <a:p>
            <a:pPr marL="342900" indent="-342900">
              <a:buAutoNum type="alphaLcPeriod"/>
            </a:pPr>
            <a:r>
              <a:rPr lang="en-US" sz="2400" b="1" dirty="0" err="1" smtClean="0"/>
              <a:t>iOS</a:t>
            </a:r>
            <a:endParaRPr lang="en-US" sz="2400" b="1" dirty="0" smtClean="0"/>
          </a:p>
          <a:p>
            <a:pPr marL="342900" indent="-342900">
              <a:buAutoNum type="alphaLcPeriod"/>
            </a:pPr>
            <a:r>
              <a:rPr lang="en-US" sz="2400" b="1" dirty="0" smtClean="0"/>
              <a:t> </a:t>
            </a:r>
            <a:r>
              <a:rPr lang="en-US" sz="2400" b="1" dirty="0"/>
              <a:t>Android </a:t>
            </a:r>
            <a:endParaRPr lang="en-US" sz="2400" b="1" dirty="0" smtClean="0"/>
          </a:p>
          <a:p>
            <a:pPr marL="342900" indent="-342900">
              <a:buAutoNum type="alphaLcPeriod"/>
            </a:pPr>
            <a:r>
              <a:rPr lang="en-US" sz="2400" b="1" dirty="0"/>
              <a:t>Blackberry OS </a:t>
            </a:r>
            <a:endParaRPr lang="en-US" sz="2400" b="1" dirty="0" smtClean="0"/>
          </a:p>
          <a:p>
            <a:pPr marL="342900" indent="-342900">
              <a:buAutoNum type="alphaLcPeriod"/>
            </a:pPr>
            <a:r>
              <a:rPr lang="en-US" sz="2400" b="1" dirty="0"/>
              <a:t>Windows Phone OS </a:t>
            </a:r>
            <a:endParaRPr lang="en-US" sz="2400" b="1" dirty="0" smtClean="0"/>
          </a:p>
          <a:p>
            <a:pPr marL="342900" indent="-342900">
              <a:buAutoNum type="alphaLcPeriod"/>
            </a:pPr>
            <a:r>
              <a:rPr lang="en-US" sz="2400" b="1" dirty="0"/>
              <a:t>Symbian </a:t>
            </a:r>
            <a:endParaRPr lang="en-US" sz="2400" b="1" dirty="0" smtClean="0"/>
          </a:p>
          <a:p>
            <a:pPr marL="342900" indent="-342900">
              <a:buAutoNum type="alphaLcPeriod"/>
            </a:pPr>
            <a:r>
              <a:rPr lang="en-US" sz="2400" b="1" dirty="0" err="1"/>
              <a:t>WebOS</a:t>
            </a:r>
            <a:r>
              <a:rPr lang="en-US" sz="2400" b="1" dirty="0"/>
              <a:t> </a:t>
            </a:r>
            <a:endParaRPr lang="en-US" sz="2400" b="1" dirty="0" smtClean="0"/>
          </a:p>
          <a:p>
            <a:pPr marL="342900" indent="-342900">
              <a:buAutoNum type="alphaLcPeriod"/>
            </a:pPr>
            <a:r>
              <a:rPr lang="en-US" sz="2400" b="1" dirty="0"/>
              <a:t>Windows Mobile </a:t>
            </a:r>
            <a:endParaRPr lang="en-US" sz="2400" b="1" dirty="0" smtClean="0"/>
          </a:p>
        </p:txBody>
      </p:sp>
    </p:spTree>
    <p:extLst>
      <p:ext uri="{BB962C8B-B14F-4D97-AF65-F5344CB8AC3E}">
        <p14:creationId xmlns:p14="http://schemas.microsoft.com/office/powerpoint/2010/main" val="91637330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1844824"/>
            <a:ext cx="7200800" cy="2246769"/>
          </a:xfrm>
          <a:prstGeom prst="rect">
            <a:avLst/>
          </a:prstGeom>
          <a:noFill/>
        </p:spPr>
        <p:txBody>
          <a:bodyPr wrap="square" rtlCol="0">
            <a:spAutoFit/>
          </a:bodyPr>
          <a:lstStyle/>
          <a:p>
            <a:r>
              <a:rPr lang="en-US" sz="2800" dirty="0"/>
              <a:t>4. </a:t>
            </a:r>
            <a:r>
              <a:rPr lang="en-US" sz="2800" b="1" dirty="0"/>
              <a:t>Assistive Media </a:t>
            </a:r>
            <a:endParaRPr lang="en-US" sz="2800" dirty="0"/>
          </a:p>
          <a:p>
            <a:r>
              <a:rPr lang="en-US" sz="2800" i="1" dirty="0"/>
              <a:t>Assistive media </a:t>
            </a:r>
            <a:r>
              <a:rPr lang="en-US" sz="2800" dirty="0"/>
              <a:t>is a nonprofit service designed to help people who have visual and reading impairments. A database of audio recordings is used to read to the user. </a:t>
            </a:r>
          </a:p>
        </p:txBody>
      </p:sp>
    </p:spTree>
    <p:extLst>
      <p:ext uri="{BB962C8B-B14F-4D97-AF65-F5344CB8AC3E}">
        <p14:creationId xmlns:p14="http://schemas.microsoft.com/office/powerpoint/2010/main" val="7358984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6792"/>
            <a:ext cx="8229600" cy="2088232"/>
          </a:xfrm>
        </p:spPr>
        <p:txBody>
          <a:bodyPr/>
          <a:lstStyle/>
          <a:p>
            <a:r>
              <a:rPr lang="en-US" b="1" dirty="0" smtClean="0"/>
              <a:t>Introduction </a:t>
            </a:r>
            <a:r>
              <a:rPr lang="en-US" b="1" dirty="0"/>
              <a:t>to Information and Communication Technologies </a:t>
            </a:r>
            <a:endParaRPr lang="en-US" dirty="0"/>
          </a:p>
        </p:txBody>
      </p:sp>
      <p:sp>
        <p:nvSpPr>
          <p:cNvPr id="4" name="TextBox 3"/>
          <p:cNvSpPr txBox="1"/>
          <p:nvPr/>
        </p:nvSpPr>
        <p:spPr>
          <a:xfrm>
            <a:off x="1259632" y="4005064"/>
            <a:ext cx="6912768" cy="1231106"/>
          </a:xfrm>
          <a:prstGeom prst="rect">
            <a:avLst/>
          </a:prstGeom>
          <a:noFill/>
        </p:spPr>
        <p:txBody>
          <a:bodyPr wrap="square" rtlCol="0">
            <a:spAutoFit/>
          </a:bodyPr>
          <a:lstStyle/>
          <a:p>
            <a:r>
              <a:rPr lang="en-US" sz="2800" dirty="0"/>
              <a:t>• The state of ICT technologies </a:t>
            </a:r>
            <a:br>
              <a:rPr lang="en-US" sz="2800" dirty="0"/>
            </a:br>
            <a:r>
              <a:rPr lang="en-US" sz="2800" dirty="0"/>
              <a:t>• Online systems, functions, and platforms </a:t>
            </a:r>
            <a:r>
              <a:rPr lang="en-US" dirty="0"/>
              <a:t/>
            </a:r>
            <a:br>
              <a:rPr lang="en-US" dirty="0"/>
            </a:br>
            <a:endParaRPr lang="en-US" dirty="0"/>
          </a:p>
        </p:txBody>
      </p:sp>
      <p:sp>
        <p:nvSpPr>
          <p:cNvPr id="5" name="Rectangle 4"/>
          <p:cNvSpPr/>
          <p:nvPr/>
        </p:nvSpPr>
        <p:spPr>
          <a:xfrm>
            <a:off x="832106" y="476672"/>
            <a:ext cx="3609620" cy="923330"/>
          </a:xfrm>
          <a:prstGeom prst="rect">
            <a:avLst/>
          </a:prstGeom>
          <a:noFill/>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solidFill>
                  <a:srgbClr val="996633"/>
                </a:solidFill>
                <a:effectLst>
                  <a:reflection blurRad="12700" stA="28000" endPos="45000" dist="1000" dir="5400000" sy="-100000" algn="bl" rotWithShape="0"/>
                </a:effectLst>
              </a:rPr>
              <a:t>Lesson 1</a:t>
            </a:r>
            <a:endParaRPr lang="en-US" sz="5400" b="1" cap="all" dirty="0">
              <a:ln w="9000" cmpd="sng">
                <a:solidFill>
                  <a:schemeClr val="accent4">
                    <a:shade val="50000"/>
                    <a:satMod val="120000"/>
                  </a:schemeClr>
                </a:solidFill>
                <a:prstDash val="solid"/>
              </a:ln>
              <a:solidFill>
                <a:srgbClr val="996633"/>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4054893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rcRect t="-30908" b="-30908"/>
          <a:stretch>
            <a:fillRect/>
          </a:stretch>
        </p:blipFill>
        <p:spPr>
          <a:xfrm>
            <a:off x="755576" y="332656"/>
            <a:ext cx="2515199" cy="1224136"/>
          </a:xfrm>
        </p:spPr>
      </p:pic>
      <p:sp>
        <p:nvSpPr>
          <p:cNvPr id="5" name="TextBox 4"/>
          <p:cNvSpPr txBox="1"/>
          <p:nvPr/>
        </p:nvSpPr>
        <p:spPr>
          <a:xfrm>
            <a:off x="1043608" y="1268760"/>
            <a:ext cx="7776864" cy="5509200"/>
          </a:xfrm>
          <a:prstGeom prst="rect">
            <a:avLst/>
          </a:prstGeom>
          <a:noFill/>
        </p:spPr>
        <p:txBody>
          <a:bodyPr wrap="square" rtlCol="0">
            <a:spAutoFit/>
          </a:bodyPr>
          <a:lstStyle/>
          <a:p>
            <a:r>
              <a:rPr lang="en-US" sz="2000" b="1" i="1" dirty="0"/>
              <a:t>At the end of this lesson, the students should be able to: </a:t>
            </a:r>
            <a:endParaRPr lang="en-US" sz="2000" b="1" i="1" dirty="0" smtClean="0"/>
          </a:p>
          <a:p>
            <a:endParaRPr lang="en-US" sz="2000" dirty="0"/>
          </a:p>
          <a:p>
            <a:r>
              <a:rPr lang="en-US" sz="2300" dirty="0" smtClean="0"/>
              <a:t>1. improve </a:t>
            </a:r>
            <a:r>
              <a:rPr lang="en-US" sz="2300" dirty="0"/>
              <a:t>their knowledge on how ICT affects </a:t>
            </a:r>
            <a:r>
              <a:rPr lang="en-US" sz="2300" dirty="0" smtClean="0"/>
              <a:t>their everyday </a:t>
            </a:r>
            <a:r>
              <a:rPr lang="en-US" sz="2300" dirty="0"/>
              <a:t>lives and the state of our nation; </a:t>
            </a:r>
            <a:endParaRPr lang="en-US" sz="2300" dirty="0" smtClean="0"/>
          </a:p>
          <a:p>
            <a:endParaRPr lang="en-US" sz="2300" dirty="0"/>
          </a:p>
          <a:p>
            <a:r>
              <a:rPr lang="en-US" sz="2300" dirty="0"/>
              <a:t>2. compare and contrast the differences between online </a:t>
            </a:r>
            <a:r>
              <a:rPr lang="en-US" sz="2300" dirty="0" smtClean="0"/>
              <a:t>platforms</a:t>
            </a:r>
            <a:r>
              <a:rPr lang="en-US" sz="2300" dirty="0"/>
              <a:t>, sites, and content; </a:t>
            </a:r>
            <a:endParaRPr lang="en-US" sz="2300" dirty="0" smtClean="0"/>
          </a:p>
          <a:p>
            <a:endParaRPr lang="en-US" sz="2300" dirty="0"/>
          </a:p>
          <a:p>
            <a:r>
              <a:rPr lang="en-US" sz="2300" dirty="0"/>
              <a:t>3. understand the features of Web 2.0; </a:t>
            </a:r>
            <a:endParaRPr lang="en-US" sz="2300" dirty="0" smtClean="0"/>
          </a:p>
          <a:p>
            <a:endParaRPr lang="en-US" sz="2300" dirty="0"/>
          </a:p>
          <a:p>
            <a:r>
              <a:rPr lang="en-US" sz="2300" dirty="0"/>
              <a:t>4. understand the future of the World Wide Web through Web </a:t>
            </a:r>
            <a:r>
              <a:rPr lang="en-US" sz="2300" dirty="0" smtClean="0"/>
              <a:t>3.0</a:t>
            </a:r>
            <a:r>
              <a:rPr lang="en-US" sz="2300" dirty="0"/>
              <a:t>; and </a:t>
            </a:r>
            <a:endParaRPr lang="en-US" sz="2300" dirty="0" smtClean="0"/>
          </a:p>
          <a:p>
            <a:endParaRPr lang="en-US" sz="2300" dirty="0"/>
          </a:p>
          <a:p>
            <a:r>
              <a:rPr lang="en-US" sz="2300" dirty="0"/>
              <a:t>5. learn the different trends in ICT and use them to their </a:t>
            </a:r>
            <a:r>
              <a:rPr lang="en-US" sz="2300" dirty="0" smtClean="0"/>
              <a:t>advantage. </a:t>
            </a:r>
            <a:endParaRPr lang="en-US" sz="2300" dirty="0"/>
          </a:p>
        </p:txBody>
      </p:sp>
    </p:spTree>
    <p:extLst>
      <p:ext uri="{BB962C8B-B14F-4D97-AF65-F5344CB8AC3E}">
        <p14:creationId xmlns:p14="http://schemas.microsoft.com/office/powerpoint/2010/main" val="258595302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lstStyle/>
          <a:p>
            <a:r>
              <a:rPr lang="en-US" sz="4000" b="1" dirty="0">
                <a:latin typeface="American Typewriter"/>
                <a:cs typeface="American Typewriter"/>
              </a:rPr>
              <a:t>Information and Communication Technologies </a:t>
            </a:r>
            <a:endParaRPr lang="en-US" sz="4000" dirty="0">
              <a:latin typeface="American Typewriter"/>
              <a:cs typeface="American Typewriter"/>
            </a:endParaRPr>
          </a:p>
        </p:txBody>
      </p:sp>
      <p:sp>
        <p:nvSpPr>
          <p:cNvPr id="3" name="Content Placeholder 2"/>
          <p:cNvSpPr>
            <a:spLocks noGrp="1"/>
          </p:cNvSpPr>
          <p:nvPr>
            <p:ph idx="1"/>
          </p:nvPr>
        </p:nvSpPr>
        <p:spPr>
          <a:xfrm>
            <a:off x="539552" y="2132856"/>
            <a:ext cx="8229600" cy="2980928"/>
          </a:xfrm>
        </p:spPr>
        <p:txBody>
          <a:bodyPr/>
          <a:lstStyle/>
          <a:p>
            <a:pPr marL="0" indent="0" algn="just">
              <a:buNone/>
            </a:pPr>
            <a:r>
              <a:rPr lang="en-US" i="1" dirty="0" smtClean="0">
                <a:latin typeface="American Typewriter"/>
                <a:cs typeface="American Typewriter"/>
              </a:rPr>
              <a:t>	Information </a:t>
            </a:r>
            <a:r>
              <a:rPr lang="en-US" i="1" dirty="0">
                <a:latin typeface="American Typewriter"/>
                <a:cs typeface="American Typewriter"/>
              </a:rPr>
              <a:t>and Communication Technology (ICT) </a:t>
            </a:r>
            <a:r>
              <a:rPr lang="en-US" dirty="0">
                <a:latin typeface="American Typewriter"/>
                <a:cs typeface="American Typewriter"/>
              </a:rPr>
              <a:t>deals with the use of different communication technologies such as mobile phones, telephone, Internet, etc. to locate, save, send and edit information. </a:t>
            </a:r>
          </a:p>
        </p:txBody>
      </p:sp>
    </p:spTree>
    <p:extLst>
      <p:ext uri="{BB962C8B-B14F-4D97-AF65-F5344CB8AC3E}">
        <p14:creationId xmlns:p14="http://schemas.microsoft.com/office/powerpoint/2010/main" val="82949296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87824" y="764704"/>
            <a:ext cx="3185938" cy="923330"/>
          </a:xfrm>
          <a:prstGeom prst="rect">
            <a:avLst/>
          </a:prstGeom>
          <a:noFill/>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Web 1.0: </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TextBox 6"/>
          <p:cNvSpPr txBox="1"/>
          <p:nvPr/>
        </p:nvSpPr>
        <p:spPr>
          <a:xfrm>
            <a:off x="1331640" y="1988840"/>
            <a:ext cx="6984776" cy="3108544"/>
          </a:xfrm>
          <a:prstGeom prst="rect">
            <a:avLst/>
          </a:prstGeom>
          <a:noFill/>
        </p:spPr>
        <p:txBody>
          <a:bodyPr wrap="square" rtlCol="0">
            <a:spAutoFit/>
          </a:bodyPr>
          <a:lstStyle/>
          <a:p>
            <a:pPr algn="just"/>
            <a:r>
              <a:rPr lang="en-US" sz="2800" dirty="0"/>
              <a:t>When the World Wide Web was invented, most web pages were static. Static (also known as flat page or stationary page) in the sense that the page is “as is” and cannot be manipulated by the user. The content is also the same for all users. This is referred to as </a:t>
            </a:r>
            <a:r>
              <a:rPr lang="en-US" sz="2800" b="1" dirty="0"/>
              <a:t>Web 1.0. </a:t>
            </a:r>
          </a:p>
        </p:txBody>
      </p:sp>
    </p:spTree>
    <p:extLst>
      <p:ext uri="{BB962C8B-B14F-4D97-AF65-F5344CB8AC3E}">
        <p14:creationId xmlns:p14="http://schemas.microsoft.com/office/powerpoint/2010/main" val="201919908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43608" y="692696"/>
            <a:ext cx="7128792" cy="584776"/>
          </a:xfrm>
          <a:prstGeom prst="rect">
            <a:avLst/>
          </a:prstGeom>
          <a:noFill/>
        </p:spPr>
        <p:txBody>
          <a:bodyPr wrap="square" lIns="91440" tIns="45720" rIns="91440" bIns="45720">
            <a:spAutoFit/>
          </a:bodyPr>
          <a:lstStyle/>
          <a:p>
            <a:pPr algn="ctr"/>
            <a:r>
              <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WEB 2.0: Dynamic Web Pages </a:t>
            </a:r>
          </a:p>
        </p:txBody>
      </p:sp>
      <p:sp>
        <p:nvSpPr>
          <p:cNvPr id="7" name="TextBox 6"/>
          <p:cNvSpPr txBox="1"/>
          <p:nvPr/>
        </p:nvSpPr>
        <p:spPr>
          <a:xfrm>
            <a:off x="755576" y="1556792"/>
            <a:ext cx="7704856" cy="4524316"/>
          </a:xfrm>
          <a:prstGeom prst="rect">
            <a:avLst/>
          </a:prstGeom>
          <a:noFill/>
        </p:spPr>
        <p:txBody>
          <a:bodyPr wrap="square" rtlCol="0">
            <a:spAutoFit/>
          </a:bodyPr>
          <a:lstStyle/>
          <a:p>
            <a:pPr algn="just"/>
            <a:r>
              <a:rPr lang="en-US" sz="3600" dirty="0" smtClean="0">
                <a:latin typeface="American Typewriter"/>
                <a:cs typeface="American Typewriter"/>
              </a:rPr>
              <a:t>	Web </a:t>
            </a:r>
            <a:r>
              <a:rPr lang="en-US" sz="3600" dirty="0">
                <a:latin typeface="American Typewriter"/>
                <a:cs typeface="American Typewriter"/>
              </a:rPr>
              <a:t>2.0 is the evolution of Web 1.0 by adding dynamic web pages—the user is able to see a website differently than others. Examples of Web 2.0 include social networking sites, blogs, wikis, video sharing sites, hosted services, and web applications. </a:t>
            </a:r>
          </a:p>
        </p:txBody>
      </p:sp>
    </p:spTree>
    <p:extLst>
      <p:ext uri="{BB962C8B-B14F-4D97-AF65-F5344CB8AC3E}">
        <p14:creationId xmlns:p14="http://schemas.microsoft.com/office/powerpoint/2010/main" val="70787920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600" y="764704"/>
            <a:ext cx="7560840" cy="5509200"/>
          </a:xfrm>
          <a:prstGeom prst="rect">
            <a:avLst/>
          </a:prstGeom>
          <a:noFill/>
        </p:spPr>
        <p:txBody>
          <a:bodyPr wrap="square" rtlCol="0">
            <a:spAutoFit/>
          </a:bodyPr>
          <a:lstStyle/>
          <a:p>
            <a:pPr algn="just"/>
            <a:r>
              <a:rPr lang="en-US" sz="3200" dirty="0" smtClean="0">
                <a:latin typeface="American Typewriter"/>
                <a:cs typeface="American Typewriter"/>
              </a:rPr>
              <a:t>	Web </a:t>
            </a:r>
            <a:r>
              <a:rPr lang="en-US" sz="3200" dirty="0">
                <a:latin typeface="American Typewriter"/>
                <a:cs typeface="American Typewriter"/>
              </a:rPr>
              <a:t>2.0 allows users to interact with the page: instead of just reading a page, the user may be able to comment or create a user account. Web 2.0 also allows users to use web browsers instead of just using their operating system. Browsers can now be used for their user interface, application software (or web applications), and even for file storage. </a:t>
            </a:r>
          </a:p>
        </p:txBody>
      </p:sp>
    </p:spTree>
    <p:extLst>
      <p:ext uri="{BB962C8B-B14F-4D97-AF65-F5344CB8AC3E}">
        <p14:creationId xmlns:p14="http://schemas.microsoft.com/office/powerpoint/2010/main" val="30649521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7624" y="1412776"/>
            <a:ext cx="6984776" cy="2862322"/>
          </a:xfrm>
          <a:prstGeom prst="rect">
            <a:avLst/>
          </a:prstGeom>
          <a:noFill/>
        </p:spPr>
        <p:txBody>
          <a:bodyPr wrap="square" rtlCol="0">
            <a:spAutoFit/>
          </a:bodyPr>
          <a:lstStyle/>
          <a:p>
            <a:pPr algn="ctr"/>
            <a:r>
              <a:rPr lang="en-US" sz="6000" b="1" dirty="0"/>
              <a:t>Most websites that we visit today are Web 2.0. </a:t>
            </a:r>
          </a:p>
        </p:txBody>
      </p:sp>
    </p:spTree>
    <p:extLst>
      <p:ext uri="{BB962C8B-B14F-4D97-AF65-F5344CB8AC3E}">
        <p14:creationId xmlns:p14="http://schemas.microsoft.com/office/powerpoint/2010/main" val="115128878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640" y="620688"/>
            <a:ext cx="6538343" cy="769441"/>
          </a:xfrm>
          <a:prstGeom prst="rect">
            <a:avLst/>
          </a:prstGeom>
          <a:noFill/>
        </p:spPr>
        <p:txBody>
          <a:bodyPr wrap="none" lIns="91440" tIns="45720" rIns="91440" bIns="45720">
            <a:spAutoFit/>
          </a:bodyPr>
          <a:lstStyle/>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Features of Web 2.0 </a:t>
            </a:r>
          </a:p>
        </p:txBody>
      </p:sp>
      <p:sp>
        <p:nvSpPr>
          <p:cNvPr id="5" name="TextBox 4"/>
          <p:cNvSpPr txBox="1"/>
          <p:nvPr/>
        </p:nvSpPr>
        <p:spPr>
          <a:xfrm>
            <a:off x="683568" y="1484784"/>
            <a:ext cx="7920880" cy="4524315"/>
          </a:xfrm>
          <a:prstGeom prst="rect">
            <a:avLst/>
          </a:prstGeom>
          <a:noFill/>
        </p:spPr>
        <p:txBody>
          <a:bodyPr wrap="square" rtlCol="0">
            <a:spAutoFit/>
          </a:bodyPr>
          <a:lstStyle/>
          <a:p>
            <a:pPr marL="457200" indent="-457200" algn="just">
              <a:buFont typeface="+mj-lt"/>
              <a:buAutoNum type="arabicPeriod"/>
            </a:pPr>
            <a:r>
              <a:rPr lang="en-US" sz="2400" b="1" dirty="0" smtClean="0"/>
              <a:t>Folksonomy. </a:t>
            </a:r>
            <a:r>
              <a:rPr lang="en-US" sz="2400" dirty="0" smtClean="0"/>
              <a:t>It allows </a:t>
            </a:r>
            <a:r>
              <a:rPr lang="en-US" sz="2400" dirty="0"/>
              <a:t>users to categorize and classify/</a:t>
            </a:r>
            <a:r>
              <a:rPr lang="en-US" sz="2400" dirty="0" smtClean="0"/>
              <a:t>arrange information </a:t>
            </a:r>
            <a:r>
              <a:rPr lang="en-US" sz="2400" dirty="0"/>
              <a:t>using freely chosen keywords (e.g., tagging). Popular social networking sites such as Twitter, </a:t>
            </a:r>
            <a:r>
              <a:rPr lang="en-US" sz="2400" dirty="0" err="1"/>
              <a:t>Instagram</a:t>
            </a:r>
            <a:r>
              <a:rPr lang="en-US" sz="2400" dirty="0"/>
              <a:t>, Facebook, etc. use tags that start with the pound sign (#). This is also referred to as </a:t>
            </a:r>
            <a:r>
              <a:rPr lang="en-US" sz="2400" i="1" dirty="0" err="1"/>
              <a:t>hashtag</a:t>
            </a:r>
            <a:r>
              <a:rPr lang="en-US" sz="2400" dirty="0"/>
              <a:t>. </a:t>
            </a:r>
          </a:p>
          <a:p>
            <a:pPr marL="457200" indent="-457200" algn="just">
              <a:buFont typeface="+mj-lt"/>
              <a:buAutoNum type="arabicPeriod"/>
            </a:pPr>
            <a:endParaRPr lang="en-US" sz="2400" b="1" dirty="0" smtClean="0"/>
          </a:p>
          <a:p>
            <a:pPr marL="457200" indent="-457200" algn="just">
              <a:buFont typeface="+mj-lt"/>
              <a:buAutoNum type="arabicPeriod"/>
            </a:pPr>
            <a:r>
              <a:rPr lang="en-US" sz="2400" b="1" dirty="0" smtClean="0"/>
              <a:t>Rich </a:t>
            </a:r>
            <a:r>
              <a:rPr lang="en-US" sz="2400" b="1" dirty="0"/>
              <a:t>User </a:t>
            </a:r>
            <a:r>
              <a:rPr lang="en-US" sz="2400" b="1" dirty="0" smtClean="0"/>
              <a:t>Experience. </a:t>
            </a:r>
            <a:r>
              <a:rPr lang="en-US" sz="2400" dirty="0" smtClean="0"/>
              <a:t>Content </a:t>
            </a:r>
            <a:r>
              <a:rPr lang="en-US" sz="2400" dirty="0"/>
              <a:t>is dynamic and is responsive to </a:t>
            </a:r>
            <a:r>
              <a:rPr lang="en-US" sz="2400" dirty="0" smtClean="0"/>
              <a:t>user’s </a:t>
            </a:r>
            <a:r>
              <a:rPr lang="en-US" sz="2400" dirty="0"/>
              <a:t>input. An example would be a website that shows local </a:t>
            </a:r>
            <a:r>
              <a:rPr lang="en-US" sz="2400" dirty="0" smtClean="0"/>
              <a:t>content</a:t>
            </a:r>
            <a:r>
              <a:rPr lang="en-US" sz="2400" dirty="0"/>
              <a:t>. In the case of social networking sites, when logged </a:t>
            </a:r>
            <a:r>
              <a:rPr lang="en-US" sz="2400" dirty="0" smtClean="0"/>
              <a:t>on</a:t>
            </a:r>
            <a:r>
              <a:rPr lang="en-US" sz="2400" dirty="0"/>
              <a:t>, your account is used to modify what you see in their </a:t>
            </a:r>
            <a:r>
              <a:rPr lang="en-US" sz="2400" dirty="0" smtClean="0"/>
              <a:t>website. </a:t>
            </a:r>
          </a:p>
        </p:txBody>
      </p:sp>
    </p:spTree>
    <p:extLst>
      <p:ext uri="{BB962C8B-B14F-4D97-AF65-F5344CB8AC3E}">
        <p14:creationId xmlns:p14="http://schemas.microsoft.com/office/powerpoint/2010/main" val="15829093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3542</TotalTime>
  <Words>1096</Words>
  <Application>Microsoft Office PowerPoint</Application>
  <PresentationFormat>On-screen Show (4:3)</PresentationFormat>
  <Paragraphs>109</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Diseño predeterminado</vt:lpstr>
      <vt:lpstr>PowerPoint Presentation</vt:lpstr>
      <vt:lpstr>Introduction to Information and Communication Technologies </vt:lpstr>
      <vt:lpstr>PowerPoint Presentation</vt:lpstr>
      <vt:lpstr>Information and Communication Technologies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Almario T. Gallero</cp:lastModifiedBy>
  <cp:revision>324</cp:revision>
  <dcterms:created xsi:type="dcterms:W3CDTF">2010-05-23T14:28:12Z</dcterms:created>
  <dcterms:modified xsi:type="dcterms:W3CDTF">2016-02-03T08:47:59Z</dcterms:modified>
</cp:coreProperties>
</file>